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rtika Singhal" initials="V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21" autoAdjust="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Grant 2021-24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83-47F8-8EFE-5A6E3E2FBF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83-47F8-8EFE-5A6E3E2FBF2D}"/>
              </c:ext>
            </c:extLst>
          </c:dPt>
          <c:dLbls>
            <c:dLbl>
              <c:idx val="0"/>
              <c:layout>
                <c:manualLayout>
                  <c:x val="-0.2006680994077244"/>
                  <c:y val="-0.216275868697374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0683B5-FE3C-42FF-8F8F-E8711B115D31}" type="VALUE">
                      <a:rPr lang="en-US" sz="1400" smtClean="0"/>
                      <a:pPr>
                        <a:defRPr sz="1400"/>
                      </a:pPr>
                      <a:t>[VALUE]</a:t>
                    </a:fld>
                    <a:r>
                      <a:rPr lang="en-US" sz="1400" baseline="0"/>
                      <a:t>m, </a:t>
                    </a:r>
                    <a:fld id="{7A8746B4-4466-4113-94E9-BDC2CB213E58}" type="PERCENTAGE">
                      <a:rPr lang="en-US" sz="1400" baseline="0"/>
                      <a:pPr>
                        <a:defRPr sz="1400"/>
                      </a:pPr>
                      <a:t>[PERCENTAGE]</a:t>
                    </a:fld>
                    <a:endParaRPr lang="en-US" sz="1400" baseline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34914705113626"/>
                      <c:h val="0.115772212766312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583-47F8-8EFE-5A6E3E2FBF2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12.2 m,</a:t>
                    </a:r>
                  </a:p>
                  <a:p>
                    <a:r>
                      <a:rPr lang="en-US" baseline="0" dirty="0"/>
                      <a:t> </a:t>
                    </a:r>
                    <a:fld id="{7E3AE5E0-1DB3-4102-8A8A-2908F823408A}" type="PERCENTAGE">
                      <a:rPr lang="en-US" baseline="0" smtClean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583-47F8-8EFE-5A6E3E2FBF2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Govt</c:v>
                </c:pt>
                <c:pt idx="1">
                  <c:v>NG PR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52.8</c:v>
                </c:pt>
                <c:pt idx="1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83-47F8-8EFE-5A6E3E2FBF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Grant 2024-27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2A5-498E-8C2D-4ADA4CB51A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2A5-498E-8C2D-4ADA4CB51AF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27E8D85-53FA-495F-B46F-376FB174853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m</a:t>
                    </a:r>
                    <a:r>
                      <a:rPr lang="en-US" baseline="0" dirty="0"/>
                      <a:t>,</a:t>
                    </a:r>
                  </a:p>
                  <a:p>
                    <a:r>
                      <a:rPr lang="en-US" baseline="0" dirty="0"/>
                      <a:t> </a:t>
                    </a:r>
                    <a:fld id="{5A3D7D95-6AE7-4AD9-8066-63D8C266D15A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1051147464805"/>
                      <c:h val="0.114414269114276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2A5-498E-8C2D-4ADA4CB51AF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0EC8799-A306-45B6-968D-BAA3996400AB}" type="VALUE">
                      <a:rPr lang="en-US" smtClean="0"/>
                      <a:pPr/>
                      <a:t>[VALUE]</a:t>
                    </a:fld>
                    <a:r>
                      <a:rPr lang="en-US"/>
                      <a:t>m</a:t>
                    </a:r>
                    <a:r>
                      <a:rPr lang="en-US" baseline="0"/>
                      <a:t>, </a:t>
                    </a:r>
                    <a:fld id="{3F715644-A6CE-4B0F-9AD5-74C2C09F2ADD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2A5-498E-8C2D-4ADA4CB51AF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Govt</c:v>
                </c:pt>
                <c:pt idx="1">
                  <c:v>NG-PR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60.24</c:v>
                </c:pt>
                <c:pt idx="1">
                  <c:v>4.76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A5-498E-8C2D-4ADA4CB51A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Grant 2024-28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B2A5-498E-8C2D-4ADA4CB51A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B2A5-498E-8C2D-4ADA4CB51AF8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Govt</c:v>
                </c:pt>
                <c:pt idx="1">
                  <c:v>NG-PR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486.41</c:v>
                </c:pt>
                <c:pt idx="1">
                  <c:v>38.409999999999997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2A5-498E-8C2D-4ADA4CB51A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Grant 2024-29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2A5-498E-8C2D-4ADA4CB51A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2A5-498E-8C2D-4ADA4CB51AF8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Govt</c:v>
                </c:pt>
                <c:pt idx="1">
                  <c:v>NG-PR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2A5-498E-8C2D-4ADA4CB51AF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675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CAD65-0911-4FC7-B3FD-C3A37953ADCD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10486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10486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B1EEB-EE2F-4738-99E4-A8787664A2B1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27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B1EEB-EE2F-4738-99E4-A8787664A2B1}" type="slidenum">
              <a:rPr lang="en-IN" smtClean="0"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1EEB-EE2F-4738-99E4-A8787664A2B1}" type="slidenum">
              <a:rPr lang="en-IN" smtClean="0"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59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B1EEB-EE2F-4738-99E4-A8787664A2B1}" type="slidenum">
              <a:rPr lang="en-IN" smtClean="0"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59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B1EEB-EE2F-4738-99E4-A8787664A2B1}" type="slidenum">
              <a:rPr lang="en-IN" smtClean="0"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15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321C-DF82-4920-A194-32A1446DC5F8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89D-1951-49BB-8381-C02C3929F8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4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321C-DF82-4920-A194-32A1446DC5F8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10486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89D-1951-49BB-8381-C02C3929F8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3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321C-DF82-4920-A194-32A1446DC5F8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89D-1951-49BB-8381-C02C3929F8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321C-DF82-4920-A194-32A1446DC5F8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89D-1951-49BB-8381-C02C3929F8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50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321C-DF82-4920-A194-32A1446DC5F8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10486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89D-1951-49BB-8381-C02C3929F8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5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5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321C-DF82-4920-A194-32A1446DC5F8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10486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89D-1951-49BB-8381-C02C3929F8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6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6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4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6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321C-DF82-4920-A194-32A1446DC5F8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104866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6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89D-1951-49BB-8381-C02C3929F8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321C-DF82-4920-A194-32A1446DC5F8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10486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89D-1951-49BB-8381-C02C3929F8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321C-DF82-4920-A194-32A1446DC5F8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104860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0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89D-1951-49BB-8381-C02C3929F8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69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7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321C-DF82-4920-A194-32A1446DC5F8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104867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7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89D-1951-49BB-8381-C02C3929F8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3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104864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321C-DF82-4920-A194-32A1446DC5F8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10486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89D-1951-49BB-8381-C02C3929F8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E321C-DF82-4920-A194-32A1446DC5F8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FA89D-1951-49BB-8381-C02C3929F8B4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 txBox="1"/>
          <p:nvPr/>
        </p:nvSpPr>
        <p:spPr>
          <a:xfrm>
            <a:off x="1876936" y="268557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Malaria funding request</a:t>
            </a:r>
          </a:p>
          <a:p>
            <a:endParaRPr lang="en-US" sz="4000" b="1" dirty="0">
              <a:solidFill>
                <a:schemeClr val="accent1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 Global Fund Grant Cycle 2024-27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97153" name="Picture 2"/>
          <p:cNvPicPr>
            <a:picLocks noChangeAspect="1" noChangeArrowheads="1"/>
          </p:cNvPicPr>
          <p:nvPr/>
        </p:nvPicPr>
        <p:blipFill rotWithShape="1">
          <a:blip r:embed="rId2"/>
          <a:srcRect l="17933" t="29905" r="17933" b="32000"/>
          <a:stretch>
            <a:fillRect/>
          </a:stretch>
        </p:blipFill>
        <p:spPr bwMode="auto">
          <a:xfrm>
            <a:off x="228505" y="437919"/>
            <a:ext cx="1691640" cy="1403350"/>
          </a:xfrm>
          <a:prstGeom prst="rect">
            <a:avLst/>
          </a:prstGeom>
          <a:noFill/>
        </p:spPr>
      </p:pic>
      <p:pic>
        <p:nvPicPr>
          <p:cNvPr id="2097154" name="Picture 6"/>
          <p:cNvPicPr>
            <a:picLocks noChangeAspect="1"/>
          </p:cNvPicPr>
          <p:nvPr/>
        </p:nvPicPr>
        <p:blipFill>
          <a:blip r:embed="rId3"/>
          <a:srcRect r="-1846" b="28688"/>
          <a:stretch>
            <a:fillRect/>
          </a:stretch>
        </p:blipFill>
        <p:spPr>
          <a:xfrm>
            <a:off x="2754155" y="413464"/>
            <a:ext cx="1396365" cy="1327150"/>
          </a:xfrm>
          <a:prstGeom prst="rect">
            <a:avLst/>
          </a:prstGeom>
        </p:spPr>
      </p:pic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r:embed="rId4"/>
          <a:srcRect l="28179" r="29094" b="32508"/>
          <a:stretch>
            <a:fillRect/>
          </a:stretch>
        </p:blipFill>
        <p:spPr bwMode="auto">
          <a:xfrm>
            <a:off x="4801770" y="0"/>
            <a:ext cx="2522855" cy="1963420"/>
          </a:xfrm>
          <a:prstGeom prst="rect">
            <a:avLst/>
          </a:prstGeom>
          <a:noFill/>
        </p:spPr>
      </p:pic>
      <p:pic>
        <p:nvPicPr>
          <p:cNvPr id="2097156" name="Google Shape;135;p1"/>
          <p:cNvPicPr preferRelativeResize="0">
            <a:picLocks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975875" y="437919"/>
            <a:ext cx="1473200" cy="108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7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50275" y="413464"/>
            <a:ext cx="2035175" cy="13404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>
          <a:xfrm>
            <a:off x="320511" y="149487"/>
            <a:ext cx="11033289" cy="755288"/>
          </a:xfrm>
        </p:spPr>
        <p:txBody>
          <a:bodyPr>
            <a:normAutofit/>
          </a:bodyPr>
          <a:lstStyle/>
          <a:p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Activities for NG-PR (TCIF) </a:t>
            </a:r>
            <a:endParaRPr lang="en-IN" sz="2800" dirty="0"/>
          </a:p>
        </p:txBody>
      </p:sp>
      <p:graphicFrame>
        <p:nvGraphicFramePr>
          <p:cNvPr id="4194310" name="Table 4"/>
          <p:cNvGraphicFramePr>
            <a:graphicFrameLocks noGrp="1"/>
          </p:cNvGraphicFramePr>
          <p:nvPr>
            <p:ph idx="1"/>
          </p:nvPr>
        </p:nvGraphicFramePr>
        <p:xfrm>
          <a:off x="320511" y="904775"/>
          <a:ext cx="10967298" cy="5149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4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dirty="0"/>
                        <a:t>Modules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800" b="1" dirty="0"/>
                        <a:t>Activities budgeted</a:t>
                      </a:r>
                      <a:endParaRPr lang="en-IN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b="1" dirty="0"/>
                        <a:t>USD-m</a:t>
                      </a:r>
                    </a:p>
                    <a:p>
                      <a:endParaRPr lang="en-IN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b="1" dirty="0"/>
                        <a:t>INR-</a:t>
                      </a:r>
                      <a:r>
                        <a:rPr lang="en-IN" b="1" dirty="0" err="1"/>
                        <a:t>cr</a:t>
                      </a:r>
                      <a:endParaRPr lang="en-IN" b="1" dirty="0"/>
                    </a:p>
                    <a:p>
                      <a:endParaRPr lang="en-IN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dirty="0"/>
                        <a:t>RSSH: Monitoring &amp;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Sub-national Malaria Certification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19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I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dirty="0"/>
                        <a:t>Vector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Strengthening of Entomological Zones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Strengthening of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192">
                <a:tc>
                  <a:txBody>
                    <a:bodyPr/>
                    <a:lstStyle/>
                    <a:p>
                      <a:r>
                        <a:rPr lang="en-IN" dirty="0"/>
                        <a:t>RSSH: Community Systems Strengthening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Procurement of tablets &amp; other logistic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192">
                <a:tc rowSpan="3">
                  <a:txBody>
                    <a:bodyPr/>
                    <a:lstStyle/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r>
                        <a:rPr lang="en-IN" dirty="0"/>
                        <a:t>Program Management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National Review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192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Capacity Building of various health cadres at district &amp; block level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192">
                <a:tc vMerge="1">
                  <a:txBody>
                    <a:bodyPr/>
                    <a:lstStyle/>
                    <a:p>
                      <a:r>
                        <a:rPr lang="en-IN" dirty="0"/>
                        <a:t>Program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Other PMU &amp; Office Related Cost of NG-PR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192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Grand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4.76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38.41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3" descr="M kawnpii 2020-06-12 at 16.15.0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6757" y="-177800"/>
            <a:ext cx="4076700" cy="4076700"/>
          </a:xfrm>
          <a:prstGeom prst="rect">
            <a:avLst/>
          </a:prstGeom>
          <a:noFill/>
        </p:spPr>
      </p:pic>
      <p:pic>
        <p:nvPicPr>
          <p:cNvPr id="2097159" name="Content Placeholder 4" descr="Seling  2020-06-12 at 17.14.57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86757" y="3002245"/>
            <a:ext cx="4010836" cy="3742634"/>
          </a:xfrm>
          <a:prstGeom prst="rect">
            <a:avLst/>
          </a:prstGeom>
          <a:noFill/>
        </p:spPr>
      </p:pic>
      <p:sp>
        <p:nvSpPr>
          <p:cNvPr id="1048628" name="TextBox 6"/>
          <p:cNvSpPr txBox="1"/>
          <p:nvPr/>
        </p:nvSpPr>
        <p:spPr>
          <a:xfrm>
            <a:off x="4838308" y="3714234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latin typeface="Segoe UI" panose="020B0502040204020203" pitchFamily="34" charset="0"/>
              </a:rPr>
              <a:t>THANK YOU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Content Placeholder 2"/>
          <p:cNvSpPr>
            <a:spLocks noGrp="1"/>
          </p:cNvSpPr>
          <p:nvPr>
            <p:ph idx="1"/>
          </p:nvPr>
        </p:nvSpPr>
        <p:spPr>
          <a:xfrm>
            <a:off x="358219" y="1102936"/>
            <a:ext cx="11566687" cy="51564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6200" dirty="0">
                <a:ea typeface="Tahoma" panose="020B0604030504040204" pitchFamily="34" charset="0"/>
                <a:cs typeface="Tahoma" panose="020B0604030504040204" pitchFamily="34" charset="0"/>
              </a:rPr>
              <a:t>Internal discussion to identify key strategies, challenges, priority areas &amp; mapping of resources in Jan 2023.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6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6200" dirty="0">
                <a:ea typeface="Tahoma" panose="020B0604030504040204" pitchFamily="34" charset="0"/>
                <a:cs typeface="Tahoma" panose="020B0604030504040204" pitchFamily="34" charset="0"/>
              </a:rPr>
              <a:t>Multi Stakeholder consultation meeting organized by ICCM in Feb 2023.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6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6200" dirty="0">
                <a:ea typeface="Tahoma" panose="020B0604030504040204" pitchFamily="34" charset="0"/>
                <a:cs typeface="Tahoma" panose="020B0604030504040204" pitchFamily="34" charset="0"/>
              </a:rPr>
              <a:t>Selection and finalization of NGPR by ICCM in Mar –Apr 2023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6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6200" dirty="0">
                <a:ea typeface="Tahoma" panose="020B0604030504040204" pitchFamily="34" charset="0"/>
                <a:cs typeface="Tahoma" panose="020B0604030504040204" pitchFamily="34" charset="0"/>
              </a:rPr>
              <a:t>Discussion on the activities among the PRs in Apr- May 2023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6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6200" dirty="0">
                <a:ea typeface="Tahoma" panose="020B0604030504040204" pitchFamily="34" charset="0"/>
                <a:cs typeface="Tahoma" panose="020B0604030504040204" pitchFamily="34" charset="0"/>
              </a:rPr>
              <a:t>2 rounds of Diseases specific technical committee meeting May 2023</a:t>
            </a:r>
          </a:p>
          <a:p>
            <a:pPr marL="0" indent="0">
              <a:buNone/>
            </a:pPr>
            <a:endParaRPr lang="en-US" sz="6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6200" dirty="0">
                <a:ea typeface="Tahoma" panose="020B0604030504040204" pitchFamily="34" charset="0"/>
                <a:cs typeface="Tahoma" panose="020B0604030504040204" pitchFamily="34" charset="0"/>
              </a:rPr>
              <a:t>NG-PR Re-selection organized by I-CCM in Aug-23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6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62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6200" baseline="30000" dirty="0"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6200" dirty="0">
                <a:ea typeface="Tahoma" panose="020B0604030504040204" pitchFamily="34" charset="0"/>
                <a:cs typeface="Tahoma" panose="020B0604030504040204" pitchFamily="34" charset="0"/>
              </a:rPr>
              <a:t> round of Diseases specific technical committee meeting held again in Aug-23</a:t>
            </a:r>
          </a:p>
          <a:p>
            <a:endParaRPr lang="en-US" sz="2500" b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endParaRPr lang="en-US" sz="11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1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I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838200" y="138843"/>
            <a:ext cx="10881360" cy="82269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Funding Request Development Process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634738" y="1414021"/>
            <a:ext cx="11271316" cy="1181640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Augmenting the effort of Malaria elimination in the project states &amp; districts by 2027, 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and providing an enabling environment to prevent re-establishment of malaria (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aligned with National Strategic Plan 2023-27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).</a:t>
            </a:r>
            <a:endParaRPr lang="en-IN" sz="1100" dirty="0">
              <a:latin typeface="+mn-lt"/>
            </a:endParaRPr>
          </a:p>
        </p:txBody>
      </p:sp>
      <p:sp>
        <p:nvSpPr>
          <p:cNvPr id="1048623" name="TextBox 7"/>
          <p:cNvSpPr txBox="1"/>
          <p:nvPr/>
        </p:nvSpPr>
        <p:spPr>
          <a:xfrm>
            <a:off x="634737" y="2743724"/>
            <a:ext cx="11007365" cy="233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Objectives:-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Health System Strengthening &amp; focused activities in high endemic areas;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000" dirty="0">
                <a:effectLst/>
                <a:ea typeface="Arial" panose="020B0604020202020204" pitchFamily="34" charset="0"/>
              </a:rPr>
              <a:t>Strengthening malaria surveillance involving all relevant stakeholders;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000" dirty="0">
                <a:ea typeface="Arial" panose="020B0604020202020204" pitchFamily="34" charset="0"/>
              </a:rPr>
              <a:t>S</a:t>
            </a:r>
            <a:r>
              <a:rPr lang="en-US" sz="2000" dirty="0">
                <a:effectLst/>
                <a:ea typeface="Arial" panose="020B0604020202020204" pitchFamily="34" charset="0"/>
              </a:rPr>
              <a:t>trengthening of entomological units in the projects states to achieve malaria elimination;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000" dirty="0">
                <a:effectLst/>
                <a:ea typeface="Arial" panose="020B0604020202020204" pitchFamily="34" charset="0"/>
              </a:rPr>
              <a:t>Strengthening SBCC activities focused on high endemic areas;</a:t>
            </a:r>
            <a:endParaRPr lang="en-US" sz="2000" dirty="0">
              <a:ea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000" dirty="0">
                <a:effectLst/>
                <a:ea typeface="Arial" panose="020B0604020202020204" pitchFamily="34" charset="0"/>
              </a:rPr>
              <a:t>Augment the process of sub- National malaria Elimination Certification in phased manner;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000" dirty="0">
                <a:effectLst/>
                <a:ea typeface="Arial" panose="020B0604020202020204" pitchFamily="34" charset="0"/>
              </a:rPr>
              <a:t>Conducting operational/interventional research.</a:t>
            </a:r>
            <a:endParaRPr lang="en-IN" sz="2000" dirty="0">
              <a:effectLst/>
              <a:ea typeface="Arial" panose="020B0604020202020204" pitchFamily="34" charset="0"/>
            </a:endParaRPr>
          </a:p>
        </p:txBody>
      </p:sp>
      <p:sp>
        <p:nvSpPr>
          <p:cNvPr id="1048624" name="TextBox 3"/>
          <p:cNvSpPr txBox="1"/>
          <p:nvPr/>
        </p:nvSpPr>
        <p:spPr>
          <a:xfrm>
            <a:off x="558539" y="821054"/>
            <a:ext cx="11083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Goal for Malaria Funding Request (2024-27)</a:t>
            </a:r>
            <a:endParaRPr lang="en-IN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1" name="Table 5"/>
          <p:cNvGraphicFramePr>
            <a:graphicFrameLocks noGrp="1"/>
          </p:cNvGraphicFramePr>
          <p:nvPr/>
        </p:nvGraphicFramePr>
        <p:xfrm>
          <a:off x="217556" y="1866697"/>
          <a:ext cx="5457379" cy="3109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5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2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740">
                <a:tc>
                  <a:txBody>
                    <a:bodyPr/>
                    <a:lstStyle/>
                    <a:p>
                      <a:r>
                        <a:rPr lang="en-IN" sz="1800" b="1" dirty="0">
                          <a:latin typeface="+mn-lt"/>
                          <a:cs typeface="Times New Roman" panose="02020603050405020304" pitchFamily="18" charset="0"/>
                        </a:rPr>
                        <a:t>States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IN" sz="1800" b="1" baseline="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800" b="1" dirty="0">
                          <a:latin typeface="+mn-lt"/>
                          <a:cs typeface="Times New Roman" panose="02020603050405020304" pitchFamily="18" charset="0"/>
                        </a:rPr>
                        <a:t>project districts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No of district with API &gt;1 in 2021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8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IN" sz="1800" dirty="0">
                          <a:latin typeface="+mn-lt"/>
                          <a:cs typeface="Times New Roman" panose="02020603050405020304" pitchFamily="18" charset="0"/>
                        </a:rPr>
                        <a:t>7 NE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IN" sz="1800" dirty="0">
                          <a:latin typeface="+mn-lt"/>
                          <a:cs typeface="Times New Roman" panose="02020603050405020304" pitchFamily="18" charset="0"/>
                        </a:rPr>
                        <a:t>Complete (110 dist.)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IN" sz="1800" dirty="0">
                          <a:latin typeface="+mn-lt"/>
                          <a:cs typeface="Times New Roman" panose="02020603050405020304" pitchFamily="18" charset="0"/>
                        </a:rPr>
                        <a:t>8 (4MZ, 3 TR, 1ML)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883"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+mn-lt"/>
                          <a:cs typeface="Times New Roman" panose="02020603050405020304" pitchFamily="18" charset="0"/>
                        </a:rPr>
                        <a:t>Odisha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Times New Roman" panose="02020603050405020304" pitchFamily="18" charset="0"/>
                        </a:rPr>
                        <a:t>19</a:t>
                      </a:r>
                      <a:endParaRPr lang="en-IN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28"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+mn-lt"/>
                          <a:cs typeface="Times New Roman" panose="02020603050405020304" pitchFamily="18" charset="0"/>
                        </a:rPr>
                        <a:t>Jharkhand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925"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+mn-lt"/>
                          <a:cs typeface="Times New Roman" panose="02020603050405020304" pitchFamily="18" charset="0"/>
                        </a:rPr>
                        <a:t>Chhattisgarh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+mn-lt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862"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+mn-lt"/>
                          <a:cs typeface="Times New Roman" panose="02020603050405020304" pitchFamily="18" charset="0"/>
                        </a:rPr>
                        <a:t>Maharashtra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Times New Roman" panose="02020603050405020304" pitchFamily="18" charset="0"/>
                        </a:rPr>
                        <a:t>1 (newly added)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883">
                <a:tc>
                  <a:txBody>
                    <a:bodyPr/>
                    <a:lstStyle/>
                    <a:p>
                      <a:r>
                        <a:rPr lang="en-IN" sz="1800" b="1" dirty="0"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>
                          <a:latin typeface="+mn-lt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+mn-lt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48604" name="TextBox 6"/>
          <p:cNvSpPr txBox="1"/>
          <p:nvPr/>
        </p:nvSpPr>
        <p:spPr>
          <a:xfrm>
            <a:off x="3696617" y="153685"/>
            <a:ext cx="4503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Geographical</a:t>
            </a:r>
            <a:r>
              <a:rPr lang="en-IN" sz="32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Coverage</a:t>
            </a:r>
            <a:endParaRPr lang="en-IN" sz="3200" b="1" dirty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48605" name="TextBox 2"/>
          <p:cNvSpPr txBox="1"/>
          <p:nvPr/>
        </p:nvSpPr>
        <p:spPr>
          <a:xfrm>
            <a:off x="132714" y="939800"/>
            <a:ext cx="474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District wise mapping of project area</a:t>
            </a:r>
          </a:p>
        </p:txBody>
      </p:sp>
      <p:pic>
        <p:nvPicPr>
          <p:cNvPr id="2097152" name="Picture 7"/>
          <p:cNvPicPr>
            <a:picLocks noChangeAspect="1"/>
          </p:cNvPicPr>
          <p:nvPr/>
        </p:nvPicPr>
        <p:blipFill rotWithShape="1">
          <a:blip r:embed="rId3"/>
          <a:srcRect l="12335" r="6055"/>
          <a:stretch>
            <a:fillRect/>
          </a:stretch>
        </p:blipFill>
        <p:spPr>
          <a:xfrm>
            <a:off x="6903087" y="1049984"/>
            <a:ext cx="4503394" cy="4536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48606" name="Rectangle 8"/>
          <p:cNvSpPr/>
          <p:nvPr/>
        </p:nvSpPr>
        <p:spPr>
          <a:xfrm>
            <a:off x="9109007" y="4364475"/>
            <a:ext cx="255181" cy="1836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8607" name="TextBox 10"/>
          <p:cNvSpPr txBox="1"/>
          <p:nvPr/>
        </p:nvSpPr>
        <p:spPr>
          <a:xfrm>
            <a:off x="9434697" y="4271636"/>
            <a:ext cx="104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API &lt;1</a:t>
            </a:r>
            <a:endParaRPr lang="en-IN" dirty="0"/>
          </a:p>
        </p:txBody>
      </p:sp>
      <p:sp>
        <p:nvSpPr>
          <p:cNvPr id="1048608" name="Rectangle 11"/>
          <p:cNvSpPr/>
          <p:nvPr/>
        </p:nvSpPr>
        <p:spPr>
          <a:xfrm>
            <a:off x="9109006" y="4640968"/>
            <a:ext cx="255181" cy="2020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8609" name="TextBox 14"/>
          <p:cNvSpPr txBox="1"/>
          <p:nvPr/>
        </p:nvSpPr>
        <p:spPr>
          <a:xfrm>
            <a:off x="9448530" y="4548129"/>
            <a:ext cx="936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API &gt;1</a:t>
            </a:r>
            <a:endParaRPr lang="en-IN" dirty="0"/>
          </a:p>
        </p:txBody>
      </p:sp>
      <p:sp>
        <p:nvSpPr>
          <p:cNvPr id="1048610" name="TextBox 16"/>
          <p:cNvSpPr txBox="1"/>
          <p:nvPr/>
        </p:nvSpPr>
        <p:spPr>
          <a:xfrm>
            <a:off x="339365" y="5271869"/>
            <a:ext cx="5711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23 districts having API &gt;1 in the year 2021 contributing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51.4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% cases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66.7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% deaths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509047" y="320511"/>
            <a:ext cx="11011441" cy="413503"/>
          </a:xfrm>
          <a:noFill/>
        </p:spPr>
        <p:txBody>
          <a:bodyPr>
            <a:noAutofit/>
          </a:bodyPr>
          <a:lstStyle/>
          <a:p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High Endemic Districts (based on 2021 data)</a:t>
            </a:r>
          </a:p>
        </p:txBody>
      </p:sp>
      <p:graphicFrame>
        <p:nvGraphicFramePr>
          <p:cNvPr id="4194309" name="Table 5"/>
          <p:cNvGraphicFramePr>
            <a:graphicFrameLocks noGrp="1"/>
          </p:cNvGraphicFramePr>
          <p:nvPr/>
        </p:nvGraphicFramePr>
        <p:xfrm>
          <a:off x="509047" y="805956"/>
          <a:ext cx="11368727" cy="589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9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13"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Districts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Blocks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 endemic blocks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Name of Districts with API &gt;1</a:t>
                      </a:r>
                      <a:endParaRPr lang="en-IN" sz="2000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710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Chhattisgarh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Bastar, Bijapur, Dantewada, Kanker, Kondagaon, Narayanpur, Sukma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35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Jharkhand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West Singbhum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710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Odisha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Boudh, Kalahandi, Kandhamal, Koraput, Malkangiri, Rayagada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235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Maharashtra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Gadchiroli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235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Meghalaya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South Garo Hills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235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Mizoram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Lunglei, Mamit, Lawngtlai &amp; Saiha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235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Tripura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Dhalai, Khowai, South Tripura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235">
                <a:tc>
                  <a:txBody>
                    <a:bodyPr/>
                    <a:lstStyle/>
                    <a:p>
                      <a:r>
                        <a:rPr lang="en-IN" sz="2000" b="1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b="1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8235">
                <a:tc gridSpan="5">
                  <a:txBody>
                    <a:bodyPr/>
                    <a:lstStyle/>
                    <a:p>
                      <a:r>
                        <a:rPr lang="en-IN" sz="2000" b="1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Note:- Out of 183 blocks; 113 are high endemic blocks with API&gt;1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7" name="Table 5"/>
          <p:cNvGraphicFramePr>
            <a:graphicFrameLocks noGrp="1"/>
          </p:cNvGraphicFramePr>
          <p:nvPr/>
        </p:nvGraphicFramePr>
        <p:xfrm>
          <a:off x="386499" y="485444"/>
          <a:ext cx="11322525" cy="5726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7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33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30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574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% Contribution of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Population, Malaria Cases, </a:t>
                      </a:r>
                      <a:r>
                        <a:rPr lang="en-US" sz="20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Cases and Deaths (2021)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(compared to country total)</a:t>
                      </a:r>
                      <a:endParaRPr lang="en-IN" sz="1600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2000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2000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2000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States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No of districts proposed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% Population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% Malaria cases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 cases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% Deaths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N.E. States (7)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Odisha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Chhattisgarh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Jharkhand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Maharashtra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9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Project Areas- 7 NE States+ JCOM (proposed)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Content Placeholder 2"/>
          <p:cNvSpPr>
            <a:spLocks noGrp="1"/>
          </p:cNvSpPr>
          <p:nvPr>
            <p:ph idx="1"/>
          </p:nvPr>
        </p:nvSpPr>
        <p:spPr>
          <a:xfrm>
            <a:off x="838200" y="1055802"/>
            <a:ext cx="10515600" cy="5121161"/>
          </a:xfrm>
        </p:spPr>
        <p:txBody>
          <a:bodyPr/>
          <a:lstStyle/>
          <a:p>
            <a:endParaRPr lang="en-IN" sz="2800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en-IN" sz="2800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1048587" name="Title 1"/>
          <p:cNvSpPr>
            <a:spLocks noGrp="1"/>
          </p:cNvSpPr>
          <p:nvPr>
            <p:ph type="title"/>
          </p:nvPr>
        </p:nvSpPr>
        <p:spPr>
          <a:xfrm>
            <a:off x="499621" y="148309"/>
            <a:ext cx="11236750" cy="803799"/>
          </a:xfrm>
        </p:spPr>
        <p:txBody>
          <a:bodyPr>
            <a:noAutofit/>
          </a:bodyPr>
          <a:lstStyle/>
          <a:p>
            <a:r>
              <a:rPr lang="en-IN" altLang="en-US" sz="19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Comparison Existing vs New Malaria Grant under Global Fund Grant 65m (INR 524.8 crore)</a:t>
            </a:r>
            <a:endParaRPr lang="en-IN" sz="1900" dirty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4194304" name="Chart 6"/>
          <p:cNvGraphicFramePr>
            <a:graphicFrameLocks/>
          </p:cNvGraphicFramePr>
          <p:nvPr/>
        </p:nvGraphicFramePr>
        <p:xfrm>
          <a:off x="838200" y="1219287"/>
          <a:ext cx="4331092" cy="407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194305" name="Chart 9"/>
          <p:cNvGraphicFramePr>
            <a:graphicFrameLocks/>
          </p:cNvGraphicFramePr>
          <p:nvPr/>
        </p:nvGraphicFramePr>
        <p:xfrm>
          <a:off x="6730739" y="1219287"/>
          <a:ext cx="3902696" cy="401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48588" name="TextBox 10"/>
          <p:cNvSpPr txBox="1"/>
          <p:nvPr/>
        </p:nvSpPr>
        <p:spPr>
          <a:xfrm>
            <a:off x="1508288" y="5414248"/>
            <a:ext cx="3233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Existing NG-PR</a:t>
            </a:r>
            <a:r>
              <a:rPr lang="en-IN" dirty="0"/>
              <a:t> </a:t>
            </a:r>
          </a:p>
          <a:p>
            <a:r>
              <a:rPr lang="en-IN" dirty="0"/>
              <a:t>TCI Foundation</a:t>
            </a:r>
          </a:p>
        </p:txBody>
      </p:sp>
      <p:sp>
        <p:nvSpPr>
          <p:cNvPr id="1048589" name="TextBox 11"/>
          <p:cNvSpPr txBox="1"/>
          <p:nvPr/>
        </p:nvSpPr>
        <p:spPr>
          <a:xfrm>
            <a:off x="6514707" y="4986052"/>
            <a:ext cx="4839093" cy="1691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b="1" dirty="0"/>
          </a:p>
          <a:p>
            <a:r>
              <a:rPr lang="en-IN" b="1" dirty="0"/>
              <a:t>NG- PRs shortlisted by screening committee</a:t>
            </a:r>
          </a:p>
          <a:p>
            <a:r>
              <a:rPr lang="en-IN" dirty="0">
                <a:highlight>
                  <a:srgbClr val="00FF00"/>
                </a:highlight>
              </a:rPr>
              <a:t>TCI Foundation</a:t>
            </a:r>
            <a:r>
              <a:rPr lang="en-IN" dirty="0"/>
              <a:t> </a:t>
            </a:r>
          </a:p>
          <a:p>
            <a:r>
              <a:rPr lang="en-IN" dirty="0"/>
              <a:t>Plan India</a:t>
            </a:r>
          </a:p>
          <a:p>
            <a:r>
              <a:rPr lang="en-IN" dirty="0"/>
              <a:t>PCI India</a:t>
            </a:r>
          </a:p>
          <a:p>
            <a:r>
              <a:rPr lang="en-IN" dirty="0"/>
              <a:t>WJCF</a:t>
            </a:r>
          </a:p>
        </p:txBody>
      </p:sp>
      <p:sp>
        <p:nvSpPr>
          <p:cNvPr id="1048590" name="TextBox 1"/>
          <p:cNvSpPr txBox="1"/>
          <p:nvPr/>
        </p:nvSpPr>
        <p:spPr>
          <a:xfrm>
            <a:off x="10294593" y="6463379"/>
            <a:ext cx="1699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1 USD= INR 80.74186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>
          <a:xfrm>
            <a:off x="424207" y="0"/>
            <a:ext cx="10844753" cy="417300"/>
          </a:xfrm>
        </p:spPr>
        <p:txBody>
          <a:bodyPr>
            <a:normAutofit fontScale="90000"/>
          </a:bodyPr>
          <a:lstStyle/>
          <a:p>
            <a:r>
              <a:rPr lang="en-IN" sz="32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Activities proposed for NCVBDC……. (1/2)</a:t>
            </a:r>
            <a:endParaRPr lang="en-IN" sz="3200" dirty="0"/>
          </a:p>
        </p:txBody>
      </p:sp>
      <p:graphicFrame>
        <p:nvGraphicFramePr>
          <p:cNvPr id="4194306" name="Table 4"/>
          <p:cNvGraphicFramePr>
            <a:graphicFrameLocks noGrp="1"/>
          </p:cNvGraphicFramePr>
          <p:nvPr>
            <p:ph idx="1"/>
          </p:nvPr>
        </p:nvGraphicFramePr>
        <p:xfrm>
          <a:off x="424207" y="417301"/>
          <a:ext cx="11594970" cy="6374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8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262">
                <a:tc>
                  <a:txBody>
                    <a:bodyPr/>
                    <a:lstStyle/>
                    <a:p>
                      <a:r>
                        <a:rPr lang="en-IN" dirty="0"/>
                        <a:t>Modules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USD m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INR Cr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706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IN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IN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IN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800" b="1" dirty="0"/>
                        <a:t>Vector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800" dirty="0"/>
                        <a:t>LLINs- Qty 10.67 m as per the replenishment cycle for Madhya Pradesh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29.80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240.61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70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800" dirty="0"/>
                        <a:t>Entomologists Training- PAN India and Lab Technicians training at </a:t>
                      </a:r>
                      <a:r>
                        <a:rPr lang="en-IN" sz="1800" dirty="0" err="1"/>
                        <a:t>RoHFW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5.09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6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800" dirty="0"/>
                        <a:t>Insecticide Resistance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0.47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50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Development of SBCC &amp; IEC Package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3.07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24.79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800" b="1" dirty="0"/>
                        <a:t>RSSH: Monitoring &amp; Evaluation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800" dirty="0"/>
                        <a:t>House hold Surveys and research studies (Therapeutic Efficacy Studies, Insecticide Resistance Studies, </a:t>
                      </a:r>
                      <a:r>
                        <a:rPr lang="en-US" sz="1800" dirty="0"/>
                        <a:t>Longitudinal study)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3.72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70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National Program Management Unit for monitoring &amp; capacity building at Centre &amp;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24.4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70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800" dirty="0"/>
                        <a:t>Vehicles Procurement- 104 vehicles against replacement of IMCP-3 (2015-17)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1.42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11.47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26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800" dirty="0"/>
                        <a:t>Inter State Cross Border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1.26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8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800" b="1" dirty="0"/>
                        <a:t>RSSH: Community Systems Strengthening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800" dirty="0"/>
                        <a:t>Focused Activities through engagement of 6 NG-SRs in high endemic 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24.22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8709">
                <a:tc>
                  <a:txBody>
                    <a:bodyPr/>
                    <a:lstStyle/>
                    <a:p>
                      <a:r>
                        <a:rPr lang="en-IN" sz="1800" b="1" dirty="0"/>
                        <a:t>RSSH: Health Product Management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Development &amp; Implementation of e-LMIS (Logistic Management Information System)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24.22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262">
                <a:tc>
                  <a:txBody>
                    <a:bodyPr/>
                    <a:lstStyle/>
                    <a:p>
                      <a:pPr algn="r"/>
                      <a:endParaRPr lang="en-IN" sz="1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IN" sz="1800" b="1" dirty="0" err="1"/>
                        <a:t>Contd</a:t>
                      </a:r>
                      <a:r>
                        <a:rPr lang="en-IN" sz="1800" b="1" dirty="0"/>
                        <a:t>-</a:t>
                      </a:r>
                      <a:r>
                        <a:rPr lang="en-IN" sz="1800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8" name="Table 5"/>
          <p:cNvGraphicFramePr>
            <a:graphicFrameLocks noGrp="1"/>
          </p:cNvGraphicFramePr>
          <p:nvPr>
            <p:ph idx="1"/>
          </p:nvPr>
        </p:nvGraphicFramePr>
        <p:xfrm>
          <a:off x="650058" y="639125"/>
          <a:ext cx="10891884" cy="5728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65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2400" b="1" dirty="0"/>
                        <a:t>Externally Aided Component (EAC) support to project states under NHM</a:t>
                      </a:r>
                      <a:endParaRPr lang="en-IN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IN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IN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IN" dirty="0"/>
                        <a:t>USD 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dirty="0"/>
                        <a:t>INR 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b="1" dirty="0"/>
                        <a:t>Vector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800" i="0" u="none" strike="noStrike" kern="1200" dirty="0">
                          <a:effectLst/>
                        </a:rPr>
                        <a:t>Consecutive &amp; Concurrent supervision of IRS- High endemic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b="1" dirty="0"/>
                        <a:t>RSSH/PP: Human resources for health (HRH) and quality of care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800" dirty="0"/>
                        <a:t>Block MTS for 7 NE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5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IN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IN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IN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b="1" dirty="0"/>
                        <a:t>Program Management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800" dirty="0"/>
                        <a:t>State Review Meetings- Quarterly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800" dirty="0"/>
                        <a:t>Regional Review Meetings- every 4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02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Mobility Support for State HQs, District HQs &amp; Block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23.15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02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800" dirty="0"/>
                        <a:t>District VBD Consultants &amp; DEO for 7 NE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29.97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02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800" dirty="0"/>
                        <a:t>AMC- Motor Bikes, Vehicles, Microscopes etc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022">
                <a:tc>
                  <a:txBody>
                    <a:bodyPr/>
                    <a:lstStyle/>
                    <a:p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Grand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60.24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486.41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650058" y="144379"/>
            <a:ext cx="10844753" cy="417300"/>
          </a:xfrm>
        </p:spPr>
        <p:txBody>
          <a:bodyPr>
            <a:normAutofit fontScale="90000"/>
          </a:bodyPr>
          <a:lstStyle/>
          <a:p>
            <a:r>
              <a:rPr lang="en-IN" sz="32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Activities proposed for NCVBDC……. (2/2)</a:t>
            </a:r>
            <a:endParaRPr lang="en-IN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Microsoft Office PowerPoint</Application>
  <PresentationFormat>Widescreen</PresentationFormat>
  <Paragraphs>281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Comic Sans MS</vt:lpstr>
      <vt:lpstr>Segoe UI</vt:lpstr>
      <vt:lpstr>Segoe UI Black</vt:lpstr>
      <vt:lpstr>Tahoma</vt:lpstr>
      <vt:lpstr>Wingdings</vt:lpstr>
      <vt:lpstr>Office Theme</vt:lpstr>
      <vt:lpstr>PowerPoint Presentation</vt:lpstr>
      <vt:lpstr>Funding Request Development Process</vt:lpstr>
      <vt:lpstr>Augmenting the effort of Malaria elimination in the project states &amp; districts by 2027,  and providing an enabling environment to prevent re-establishment of malaria (aligned with National Strategic Plan 2023-27).</vt:lpstr>
      <vt:lpstr>PowerPoint Presentation</vt:lpstr>
      <vt:lpstr>High Endemic Districts (based on 2021 data)</vt:lpstr>
      <vt:lpstr>PowerPoint Presentation</vt:lpstr>
      <vt:lpstr>Comparison Existing vs New Malaria Grant under Global Fund Grant 65m (INR 524.8 crore)</vt:lpstr>
      <vt:lpstr>Activities proposed for NCVBDC……. (1/2)</vt:lpstr>
      <vt:lpstr>Activities proposed for NCVBDC……. (2/2)</vt:lpstr>
      <vt:lpstr>Activities for NG-PR (TCIF) </vt:lpstr>
      <vt:lpstr>PowerPoint Presentation</vt:lpstr>
    </vt:vector>
  </TitlesOfParts>
  <Company>Raymond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Description</dc:title>
  <dc:creator>Vartika Singhal</dc:creator>
  <cp:lastModifiedBy>Gitanjali Mohanty</cp:lastModifiedBy>
  <cp:revision>1</cp:revision>
  <dcterms:created xsi:type="dcterms:W3CDTF">2023-05-14T08:29:00Z</dcterms:created>
  <dcterms:modified xsi:type="dcterms:W3CDTF">2023-08-13T14:25:23Z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7C73977B3193465FBE170211C6ECFB36</vt:lpwstr>
  </property>
  <property fmtid="{D5CDD505-2E9C-101B-9397-08002B2CF9AE}" pid="3" name="KSOProductBuildVer">
    <vt:lpwstr>1033-11.2.0.11537</vt:lpwstr>
  </property>
</Properties>
</file>